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Kanit"/>
      <p:regular r:id="rId15"/>
    </p:embeddedFont>
    <p:embeddedFont>
      <p:font typeface="Kanit"/>
      <p:regular r:id="rId16"/>
    </p:embeddedFont>
    <p:embeddedFont>
      <p:font typeface="Kanit"/>
      <p:regular r:id="rId17"/>
    </p:embeddedFont>
    <p:embeddedFont>
      <p:font typeface="Kanit"/>
      <p:regular r:id="rId18"/>
    </p:embeddedFont>
    <p:embeddedFont>
      <p:font typeface="Martel Sans Light"/>
      <p:regular r:id="rId19"/>
    </p:embeddedFont>
    <p:embeddedFont>
      <p:font typeface="Martel Sans Light"/>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4-1.png>
</file>

<file path=ppt/media/image-5-1.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121218"/>
            <a:ext cx="7468553" cy="1408033"/>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Kanit" pitchFamily="34" charset="0"/>
                <a:ea typeface="Kanit" pitchFamily="34" charset="-122"/>
                <a:cs typeface="Kanit" pitchFamily="34" charset="-120"/>
              </a:rPr>
              <a:t>Causas de la inflación: demanda y costos</a:t>
            </a:r>
            <a:endParaRPr lang="en-US" sz="4400" dirty="0"/>
          </a:p>
        </p:txBody>
      </p:sp>
      <p:sp>
        <p:nvSpPr>
          <p:cNvPr id="4" name="Text 1"/>
          <p:cNvSpPr/>
          <p:nvPr/>
        </p:nvSpPr>
        <p:spPr>
          <a:xfrm>
            <a:off x="6324124" y="3888224"/>
            <a:ext cx="7468553" cy="1532096"/>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La inflación es un fenómeno económico complejo que puede tener múltiples causas, tanto por el lado de la demanda como por el lado de los costos. Entender estas causas es fundamental para diseñar políticas efectivas para controlar la inflación.</a:t>
            </a:r>
            <a:endParaRPr lang="en-US" sz="1850" dirty="0"/>
          </a:p>
        </p:txBody>
      </p:sp>
      <p:sp>
        <p:nvSpPr>
          <p:cNvPr id="5" name="Shape 2"/>
          <p:cNvSpPr/>
          <p:nvPr/>
        </p:nvSpPr>
        <p:spPr>
          <a:xfrm>
            <a:off x="6324124" y="5707380"/>
            <a:ext cx="382905" cy="382905"/>
          </a:xfrm>
          <a:prstGeom prst="roundRect">
            <a:avLst>
              <a:gd name="adj" fmla="val 23878209"/>
            </a:avLst>
          </a:prstGeom>
          <a:solidFill>
            <a:srgbClr val="7A8AC8"/>
          </a:solidFill>
          <a:ln w="7620">
            <a:solidFill>
              <a:srgbClr val="FFFFFF"/>
            </a:solidFill>
            <a:prstDash val="solid"/>
          </a:ln>
        </p:spPr>
      </p:sp>
      <p:sp>
        <p:nvSpPr>
          <p:cNvPr id="6" name="Text 3"/>
          <p:cNvSpPr/>
          <p:nvPr/>
        </p:nvSpPr>
        <p:spPr>
          <a:xfrm>
            <a:off x="6443067" y="5850017"/>
            <a:ext cx="145018" cy="97512"/>
          </a:xfrm>
          <a:prstGeom prst="rect">
            <a:avLst/>
          </a:prstGeom>
          <a:noFill/>
          <a:ln/>
        </p:spPr>
        <p:txBody>
          <a:bodyPr wrap="none" lIns="0" tIns="0" rIns="0" bIns="0" rtlCol="0" anchor="t"/>
          <a:lstStyle/>
          <a:p>
            <a:pPr algn="ctr" indent="0" marL="0">
              <a:lnSpc>
                <a:spcPts val="750"/>
              </a:lnSpc>
              <a:buNone/>
            </a:pPr>
            <a:r>
              <a:rPr lang="en-US" sz="750" dirty="0">
                <a:solidFill>
                  <a:srgbClr val="3C3838"/>
                </a:solidFill>
                <a:latin typeface="Martel Sans Medium" pitchFamily="34" charset="0"/>
                <a:ea typeface="Martel Sans Medium" pitchFamily="34" charset="-122"/>
                <a:cs typeface="Martel Sans Medium" pitchFamily="34" charset="-120"/>
              </a:rPr>
              <a:t>hg</a:t>
            </a:r>
            <a:endParaRPr lang="en-US" sz="750" dirty="0"/>
          </a:p>
        </p:txBody>
      </p:sp>
      <p:sp>
        <p:nvSpPr>
          <p:cNvPr id="7" name="Text 4"/>
          <p:cNvSpPr/>
          <p:nvPr/>
        </p:nvSpPr>
        <p:spPr>
          <a:xfrm>
            <a:off x="6826687" y="5689521"/>
            <a:ext cx="2471142" cy="418862"/>
          </a:xfrm>
          <a:prstGeom prst="rect">
            <a:avLst/>
          </a:prstGeom>
          <a:noFill/>
          <a:ln/>
        </p:spPr>
        <p:txBody>
          <a:bodyPr wrap="none" lIns="0" tIns="0" rIns="0" bIns="0" rtlCol="0" anchor="t"/>
          <a:lstStyle/>
          <a:p>
            <a:pPr algn="l" indent="0" marL="0">
              <a:lnSpc>
                <a:spcPts val="3250"/>
              </a:lnSpc>
              <a:buNone/>
            </a:pPr>
            <a:r>
              <a:rPr lang="en-US" sz="2350" b="1" dirty="0">
                <a:solidFill>
                  <a:srgbClr val="D9E1FF"/>
                </a:solidFill>
                <a:latin typeface="Martel Sans Bold" pitchFamily="34" charset="0"/>
                <a:ea typeface="Martel Sans Bold" pitchFamily="34" charset="-122"/>
                <a:cs typeface="Martel Sans Bold" pitchFamily="34" charset="-120"/>
              </a:rPr>
              <a:t>por harry gomez</a:t>
            </a:r>
            <a:endParaRPr lang="en-US" sz="2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505"/>
          </a:xfrm>
          <a:prstGeom prst="rect">
            <a:avLst/>
          </a:prstGeom>
        </p:spPr>
      </p:pic>
      <p:sp>
        <p:nvSpPr>
          <p:cNvPr id="3" name="Text 0"/>
          <p:cNvSpPr/>
          <p:nvPr/>
        </p:nvSpPr>
        <p:spPr>
          <a:xfrm>
            <a:off x="6314242" y="650438"/>
            <a:ext cx="5565458" cy="695563"/>
          </a:xfrm>
          <a:prstGeom prst="rect">
            <a:avLst/>
          </a:prstGeom>
          <a:noFill/>
          <a:ln/>
        </p:spPr>
        <p:txBody>
          <a:bodyPr wrap="none" lIns="0" tIns="0" rIns="0" bIns="0" rtlCol="0" anchor="t"/>
          <a:lstStyle/>
          <a:p>
            <a:pPr indent="0" marL="0">
              <a:lnSpc>
                <a:spcPts val="5450"/>
              </a:lnSpc>
              <a:buNone/>
            </a:pPr>
            <a:r>
              <a:rPr lang="en-US" sz="4350" dirty="0">
                <a:solidFill>
                  <a:srgbClr val="FFFFFF"/>
                </a:solidFill>
                <a:latin typeface="Kanit" pitchFamily="34" charset="0"/>
                <a:ea typeface="Kanit" pitchFamily="34" charset="-122"/>
                <a:cs typeface="Kanit" pitchFamily="34" charset="-120"/>
              </a:rPr>
              <a:t>¿Qué es la inflación?</a:t>
            </a:r>
            <a:endParaRPr lang="en-US" sz="4350" dirty="0"/>
          </a:p>
        </p:txBody>
      </p:sp>
      <p:sp>
        <p:nvSpPr>
          <p:cNvPr id="4" name="Shape 1"/>
          <p:cNvSpPr/>
          <p:nvPr/>
        </p:nvSpPr>
        <p:spPr>
          <a:xfrm>
            <a:off x="6314242" y="1966674"/>
            <a:ext cx="532090" cy="532090"/>
          </a:xfrm>
          <a:prstGeom prst="roundRect">
            <a:avLst>
              <a:gd name="adj" fmla="val 6668"/>
            </a:avLst>
          </a:prstGeom>
          <a:solidFill>
            <a:srgbClr val="2F2B54"/>
          </a:solidFill>
          <a:ln/>
        </p:spPr>
      </p:sp>
      <p:sp>
        <p:nvSpPr>
          <p:cNvPr id="5" name="Text 2"/>
          <p:cNvSpPr/>
          <p:nvPr/>
        </p:nvSpPr>
        <p:spPr>
          <a:xfrm>
            <a:off x="6527006" y="2065734"/>
            <a:ext cx="106561" cy="333970"/>
          </a:xfrm>
          <a:prstGeom prst="rect">
            <a:avLst/>
          </a:prstGeom>
          <a:noFill/>
          <a:ln/>
        </p:spPr>
        <p:txBody>
          <a:bodyPr wrap="none" lIns="0" tIns="0" rIns="0" bIns="0" rtlCol="0" anchor="t"/>
          <a:lstStyle/>
          <a:p>
            <a:pPr algn="ctr" indent="0" marL="0">
              <a:lnSpc>
                <a:spcPts val="2600"/>
              </a:lnSpc>
              <a:buNone/>
            </a:pPr>
            <a:r>
              <a:rPr lang="en-US" sz="2600" dirty="0">
                <a:solidFill>
                  <a:srgbClr val="D9E1FF"/>
                </a:solidFill>
                <a:latin typeface="Kanit" pitchFamily="34" charset="0"/>
                <a:ea typeface="Kanit" pitchFamily="34" charset="-122"/>
                <a:cs typeface="Kanit" pitchFamily="34" charset="-120"/>
              </a:rPr>
              <a:t>1</a:t>
            </a:r>
            <a:endParaRPr lang="en-US" sz="2600" dirty="0"/>
          </a:p>
        </p:txBody>
      </p:sp>
      <p:sp>
        <p:nvSpPr>
          <p:cNvPr id="6" name="Text 3"/>
          <p:cNvSpPr/>
          <p:nvPr/>
        </p:nvSpPr>
        <p:spPr>
          <a:xfrm>
            <a:off x="7082790" y="1966674"/>
            <a:ext cx="2857381" cy="695563"/>
          </a:xfrm>
          <a:prstGeom prst="rect">
            <a:avLst/>
          </a:prstGeom>
          <a:noFill/>
          <a:ln/>
        </p:spPr>
        <p:txBody>
          <a:bodyPr wrap="square" lIns="0" tIns="0" rIns="0" bIns="0" rtlCol="0" anchor="t"/>
          <a:lstStyle/>
          <a:p>
            <a:pPr indent="0" marL="0">
              <a:lnSpc>
                <a:spcPts val="2700"/>
              </a:lnSpc>
              <a:buNone/>
            </a:pPr>
            <a:r>
              <a:rPr lang="en-US" sz="2150" dirty="0">
                <a:solidFill>
                  <a:srgbClr val="D9E1FF"/>
                </a:solidFill>
                <a:latin typeface="Kanit" pitchFamily="34" charset="0"/>
                <a:ea typeface="Kanit" pitchFamily="34" charset="-122"/>
                <a:cs typeface="Kanit" pitchFamily="34" charset="-120"/>
              </a:rPr>
              <a:t>Aumento general de precios</a:t>
            </a:r>
            <a:endParaRPr lang="en-US" sz="2150" dirty="0"/>
          </a:p>
        </p:txBody>
      </p:sp>
      <p:sp>
        <p:nvSpPr>
          <p:cNvPr id="7" name="Text 4"/>
          <p:cNvSpPr/>
          <p:nvPr/>
        </p:nvSpPr>
        <p:spPr>
          <a:xfrm>
            <a:off x="7082790" y="2804041"/>
            <a:ext cx="2857381" cy="2649498"/>
          </a:xfrm>
          <a:prstGeom prst="rect">
            <a:avLst/>
          </a:prstGeom>
          <a:noFill/>
          <a:ln/>
        </p:spPr>
        <p:txBody>
          <a:bodyPr wrap="square" lIns="0" tIns="0" rIns="0" bIns="0" rtlCol="0" anchor="t"/>
          <a:lstStyle/>
          <a:p>
            <a:pPr indent="0" marL="0">
              <a:lnSpc>
                <a:spcPts val="2950"/>
              </a:lnSpc>
              <a:buNone/>
            </a:pPr>
            <a:r>
              <a:rPr lang="en-US" sz="1850" dirty="0">
                <a:solidFill>
                  <a:srgbClr val="D9E1FF"/>
                </a:solidFill>
                <a:latin typeface="Martel Sans Light" pitchFamily="34" charset="0"/>
                <a:ea typeface="Martel Sans Light" pitchFamily="34" charset="-122"/>
                <a:cs typeface="Martel Sans Light" pitchFamily="34" charset="-120"/>
              </a:rPr>
              <a:t>La inflación se refiere al aumento sostenido y generalizado de los precios de bienes y servicios en una economía a lo largo del tiempo.</a:t>
            </a:r>
            <a:endParaRPr lang="en-US" sz="1850" dirty="0"/>
          </a:p>
        </p:txBody>
      </p:sp>
      <p:sp>
        <p:nvSpPr>
          <p:cNvPr id="8" name="Shape 5"/>
          <p:cNvSpPr/>
          <p:nvPr/>
        </p:nvSpPr>
        <p:spPr>
          <a:xfrm>
            <a:off x="10176629" y="1966674"/>
            <a:ext cx="532090" cy="532090"/>
          </a:xfrm>
          <a:prstGeom prst="roundRect">
            <a:avLst>
              <a:gd name="adj" fmla="val 6668"/>
            </a:avLst>
          </a:prstGeom>
          <a:solidFill>
            <a:srgbClr val="2F2B54"/>
          </a:solidFill>
          <a:ln/>
        </p:spPr>
      </p:sp>
      <p:sp>
        <p:nvSpPr>
          <p:cNvPr id="9" name="Text 6"/>
          <p:cNvSpPr/>
          <p:nvPr/>
        </p:nvSpPr>
        <p:spPr>
          <a:xfrm>
            <a:off x="10357604" y="2065734"/>
            <a:ext cx="170021" cy="333970"/>
          </a:xfrm>
          <a:prstGeom prst="rect">
            <a:avLst/>
          </a:prstGeom>
          <a:noFill/>
          <a:ln/>
        </p:spPr>
        <p:txBody>
          <a:bodyPr wrap="none" lIns="0" tIns="0" rIns="0" bIns="0" rtlCol="0" anchor="t"/>
          <a:lstStyle/>
          <a:p>
            <a:pPr algn="ctr" indent="0" marL="0">
              <a:lnSpc>
                <a:spcPts val="2600"/>
              </a:lnSpc>
              <a:buNone/>
            </a:pPr>
            <a:r>
              <a:rPr lang="en-US" sz="2600" dirty="0">
                <a:solidFill>
                  <a:srgbClr val="D9E1FF"/>
                </a:solidFill>
                <a:latin typeface="Kanit" pitchFamily="34" charset="0"/>
                <a:ea typeface="Kanit" pitchFamily="34" charset="-122"/>
                <a:cs typeface="Kanit" pitchFamily="34" charset="-120"/>
              </a:rPr>
              <a:t>2</a:t>
            </a:r>
            <a:endParaRPr lang="en-US" sz="2600" dirty="0"/>
          </a:p>
        </p:txBody>
      </p:sp>
      <p:sp>
        <p:nvSpPr>
          <p:cNvPr id="10" name="Text 7"/>
          <p:cNvSpPr/>
          <p:nvPr/>
        </p:nvSpPr>
        <p:spPr>
          <a:xfrm>
            <a:off x="10945178" y="1966674"/>
            <a:ext cx="2857381" cy="695563"/>
          </a:xfrm>
          <a:prstGeom prst="rect">
            <a:avLst/>
          </a:prstGeom>
          <a:noFill/>
          <a:ln/>
        </p:spPr>
        <p:txBody>
          <a:bodyPr wrap="square" lIns="0" tIns="0" rIns="0" bIns="0" rtlCol="0" anchor="t"/>
          <a:lstStyle/>
          <a:p>
            <a:pPr indent="0" marL="0">
              <a:lnSpc>
                <a:spcPts val="2700"/>
              </a:lnSpc>
              <a:buNone/>
            </a:pPr>
            <a:r>
              <a:rPr lang="en-US" sz="2150" dirty="0">
                <a:solidFill>
                  <a:srgbClr val="D9E1FF"/>
                </a:solidFill>
                <a:latin typeface="Kanit" pitchFamily="34" charset="0"/>
                <a:ea typeface="Kanit" pitchFamily="34" charset="-122"/>
                <a:cs typeface="Kanit" pitchFamily="34" charset="-120"/>
              </a:rPr>
              <a:t>Pérdida del poder adquisitivo</a:t>
            </a:r>
            <a:endParaRPr lang="en-US" sz="2150" dirty="0"/>
          </a:p>
        </p:txBody>
      </p:sp>
      <p:sp>
        <p:nvSpPr>
          <p:cNvPr id="11" name="Text 8"/>
          <p:cNvSpPr/>
          <p:nvPr/>
        </p:nvSpPr>
        <p:spPr>
          <a:xfrm>
            <a:off x="10945178" y="2804041"/>
            <a:ext cx="2857381" cy="2270998"/>
          </a:xfrm>
          <a:prstGeom prst="rect">
            <a:avLst/>
          </a:prstGeom>
          <a:noFill/>
          <a:ln/>
        </p:spPr>
        <p:txBody>
          <a:bodyPr wrap="square" lIns="0" tIns="0" rIns="0" bIns="0" rtlCol="0" anchor="t"/>
          <a:lstStyle/>
          <a:p>
            <a:pPr indent="0" marL="0">
              <a:lnSpc>
                <a:spcPts val="2950"/>
              </a:lnSpc>
              <a:buNone/>
            </a:pPr>
            <a:r>
              <a:rPr lang="en-US" sz="1850" dirty="0">
                <a:solidFill>
                  <a:srgbClr val="D9E1FF"/>
                </a:solidFill>
                <a:latin typeface="Martel Sans Light" pitchFamily="34" charset="0"/>
                <a:ea typeface="Martel Sans Light" pitchFamily="34" charset="-122"/>
                <a:cs typeface="Martel Sans Light" pitchFamily="34" charset="-120"/>
              </a:rPr>
              <a:t>A medida que los precios suben, el poder adquisitivo del dinero disminuye, lo que afecta el bienestar de los consumidores.</a:t>
            </a:r>
            <a:endParaRPr lang="en-US" sz="1850" dirty="0"/>
          </a:p>
        </p:txBody>
      </p:sp>
      <p:sp>
        <p:nvSpPr>
          <p:cNvPr id="12" name="Shape 9"/>
          <p:cNvSpPr/>
          <p:nvPr/>
        </p:nvSpPr>
        <p:spPr>
          <a:xfrm>
            <a:off x="6314242" y="5955983"/>
            <a:ext cx="532090" cy="532090"/>
          </a:xfrm>
          <a:prstGeom prst="roundRect">
            <a:avLst>
              <a:gd name="adj" fmla="val 6668"/>
            </a:avLst>
          </a:prstGeom>
          <a:solidFill>
            <a:srgbClr val="2F2B54"/>
          </a:solidFill>
          <a:ln/>
        </p:spPr>
      </p:sp>
      <p:sp>
        <p:nvSpPr>
          <p:cNvPr id="13" name="Text 10"/>
          <p:cNvSpPr/>
          <p:nvPr/>
        </p:nvSpPr>
        <p:spPr>
          <a:xfrm>
            <a:off x="6493550" y="6055043"/>
            <a:ext cx="173355" cy="333970"/>
          </a:xfrm>
          <a:prstGeom prst="rect">
            <a:avLst/>
          </a:prstGeom>
          <a:noFill/>
          <a:ln/>
        </p:spPr>
        <p:txBody>
          <a:bodyPr wrap="none" lIns="0" tIns="0" rIns="0" bIns="0" rtlCol="0" anchor="t"/>
          <a:lstStyle/>
          <a:p>
            <a:pPr algn="ctr" indent="0" marL="0">
              <a:lnSpc>
                <a:spcPts val="2600"/>
              </a:lnSpc>
              <a:buNone/>
            </a:pPr>
            <a:r>
              <a:rPr lang="en-US" sz="2600" dirty="0">
                <a:solidFill>
                  <a:srgbClr val="D9E1FF"/>
                </a:solidFill>
                <a:latin typeface="Kanit" pitchFamily="34" charset="0"/>
                <a:ea typeface="Kanit" pitchFamily="34" charset="-122"/>
                <a:cs typeface="Kanit" pitchFamily="34" charset="-120"/>
              </a:rPr>
              <a:t>3</a:t>
            </a:r>
            <a:endParaRPr lang="en-US" sz="2600" dirty="0"/>
          </a:p>
        </p:txBody>
      </p:sp>
      <p:sp>
        <p:nvSpPr>
          <p:cNvPr id="14" name="Text 11"/>
          <p:cNvSpPr/>
          <p:nvPr/>
        </p:nvSpPr>
        <p:spPr>
          <a:xfrm>
            <a:off x="7082790" y="5955983"/>
            <a:ext cx="2782729" cy="347782"/>
          </a:xfrm>
          <a:prstGeom prst="rect">
            <a:avLst/>
          </a:prstGeom>
          <a:noFill/>
          <a:ln/>
        </p:spPr>
        <p:txBody>
          <a:bodyPr wrap="none" lIns="0" tIns="0" rIns="0" bIns="0" rtlCol="0" anchor="t"/>
          <a:lstStyle/>
          <a:p>
            <a:pPr indent="0" marL="0">
              <a:lnSpc>
                <a:spcPts val="2700"/>
              </a:lnSpc>
              <a:buNone/>
            </a:pPr>
            <a:r>
              <a:rPr lang="en-US" sz="2150" dirty="0">
                <a:solidFill>
                  <a:srgbClr val="D9E1FF"/>
                </a:solidFill>
                <a:latin typeface="Kanit" pitchFamily="34" charset="0"/>
                <a:ea typeface="Kanit" pitchFamily="34" charset="-122"/>
                <a:cs typeface="Kanit" pitchFamily="34" charset="-120"/>
              </a:rPr>
              <a:t>Tendencia a acelerar</a:t>
            </a:r>
            <a:endParaRPr lang="en-US" sz="2150" dirty="0"/>
          </a:p>
        </p:txBody>
      </p:sp>
      <p:sp>
        <p:nvSpPr>
          <p:cNvPr id="15" name="Text 12"/>
          <p:cNvSpPr/>
          <p:nvPr/>
        </p:nvSpPr>
        <p:spPr>
          <a:xfrm>
            <a:off x="7082790" y="6445567"/>
            <a:ext cx="6719768" cy="1135499"/>
          </a:xfrm>
          <a:prstGeom prst="rect">
            <a:avLst/>
          </a:prstGeom>
          <a:noFill/>
          <a:ln/>
        </p:spPr>
        <p:txBody>
          <a:bodyPr wrap="square" lIns="0" tIns="0" rIns="0" bIns="0" rtlCol="0" anchor="t"/>
          <a:lstStyle/>
          <a:p>
            <a:pPr indent="0" marL="0">
              <a:lnSpc>
                <a:spcPts val="2950"/>
              </a:lnSpc>
              <a:buNone/>
            </a:pPr>
            <a:r>
              <a:rPr lang="en-US" sz="1850" dirty="0">
                <a:solidFill>
                  <a:srgbClr val="D9E1FF"/>
                </a:solidFill>
                <a:latin typeface="Martel Sans Light" pitchFamily="34" charset="0"/>
                <a:ea typeface="Martel Sans Light" pitchFamily="34" charset="-122"/>
                <a:cs typeface="Martel Sans Light" pitchFamily="34" charset="-120"/>
              </a:rPr>
              <a:t>La inflación puede acelerarse a sí misma, ya que las expectativas de inflación futura pueden impulsar aumentos de precios y salarios.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294215"/>
            <a:ext cx="8450937"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Kanit" pitchFamily="34" charset="0"/>
                <a:ea typeface="Kanit" pitchFamily="34" charset="-122"/>
                <a:cs typeface="Kanit" pitchFamily="34" charset="-120"/>
              </a:rPr>
              <a:t>Causas por el lado de la demanda</a:t>
            </a:r>
            <a:endParaRPr lang="en-US" sz="4400" dirty="0"/>
          </a:p>
        </p:txBody>
      </p:sp>
      <p:sp>
        <p:nvSpPr>
          <p:cNvPr id="3" name="Text 1"/>
          <p:cNvSpPr/>
          <p:nvPr/>
        </p:nvSpPr>
        <p:spPr>
          <a:xfrm>
            <a:off x="837724" y="3596521"/>
            <a:ext cx="2982158"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Kanit" pitchFamily="34" charset="0"/>
                <a:ea typeface="Kanit" pitchFamily="34" charset="-122"/>
                <a:cs typeface="Kanit" pitchFamily="34" charset="-120"/>
              </a:rPr>
              <a:t>Crecimiento económico</a:t>
            </a:r>
            <a:endParaRPr lang="en-US" sz="2200" dirty="0"/>
          </a:p>
        </p:txBody>
      </p:sp>
      <p:sp>
        <p:nvSpPr>
          <p:cNvPr id="4" name="Text 2"/>
          <p:cNvSpPr/>
          <p:nvPr/>
        </p:nvSpPr>
        <p:spPr>
          <a:xfrm>
            <a:off x="837724" y="4187785"/>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Un crecimiento acelerado de la economía puede generar un exceso de demanda que presiona al alza los precios.</a:t>
            </a:r>
            <a:endParaRPr lang="en-US" sz="1850" dirty="0"/>
          </a:p>
        </p:txBody>
      </p:sp>
      <p:sp>
        <p:nvSpPr>
          <p:cNvPr id="5" name="Text 3"/>
          <p:cNvSpPr/>
          <p:nvPr/>
        </p:nvSpPr>
        <p:spPr>
          <a:xfrm>
            <a:off x="5357813" y="3596521"/>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Kanit" pitchFamily="34" charset="0"/>
                <a:ea typeface="Kanit" pitchFamily="34" charset="-122"/>
                <a:cs typeface="Kanit" pitchFamily="34" charset="-120"/>
              </a:rPr>
              <a:t>Exceso de liquidez</a:t>
            </a:r>
            <a:endParaRPr lang="en-US" sz="2200" dirty="0"/>
          </a:p>
        </p:txBody>
      </p:sp>
      <p:sp>
        <p:nvSpPr>
          <p:cNvPr id="6" name="Text 4"/>
          <p:cNvSpPr/>
          <p:nvPr/>
        </p:nvSpPr>
        <p:spPr>
          <a:xfrm>
            <a:off x="5357813" y="4187785"/>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Un aumento excesivo de la oferta monetaria sin respaldo productivo puede crear una burbuja inflacionaria.</a:t>
            </a:r>
            <a:endParaRPr lang="en-US" sz="1850" dirty="0"/>
          </a:p>
        </p:txBody>
      </p:sp>
      <p:sp>
        <p:nvSpPr>
          <p:cNvPr id="7" name="Text 5"/>
          <p:cNvSpPr/>
          <p:nvPr/>
        </p:nvSpPr>
        <p:spPr>
          <a:xfrm>
            <a:off x="9877901" y="3596521"/>
            <a:ext cx="317182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Kanit" pitchFamily="34" charset="0"/>
                <a:ea typeface="Kanit" pitchFamily="34" charset="-122"/>
                <a:cs typeface="Kanit" pitchFamily="34" charset="-120"/>
              </a:rPr>
              <a:t>Expectativas de inflación</a:t>
            </a:r>
            <a:endParaRPr lang="en-US" sz="2200" dirty="0"/>
          </a:p>
        </p:txBody>
      </p:sp>
      <p:sp>
        <p:nvSpPr>
          <p:cNvPr id="8" name="Text 6"/>
          <p:cNvSpPr/>
          <p:nvPr/>
        </p:nvSpPr>
        <p:spPr>
          <a:xfrm>
            <a:off x="9877901" y="4187785"/>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Si los consumidores y empresas esperan que los precios suban, esto puede provocar aumentos de precios y salarios.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60690" y="871180"/>
            <a:ext cx="7236500" cy="639127"/>
          </a:xfrm>
          <a:prstGeom prst="rect">
            <a:avLst/>
          </a:prstGeom>
          <a:noFill/>
          <a:ln/>
        </p:spPr>
        <p:txBody>
          <a:bodyPr wrap="none" lIns="0" tIns="0" rIns="0" bIns="0" rtlCol="0" anchor="t"/>
          <a:lstStyle/>
          <a:p>
            <a:pPr indent="0" marL="0">
              <a:lnSpc>
                <a:spcPts val="5000"/>
              </a:lnSpc>
              <a:buNone/>
            </a:pPr>
            <a:r>
              <a:rPr lang="en-US" sz="4000" dirty="0">
                <a:solidFill>
                  <a:srgbClr val="FFFFFF"/>
                </a:solidFill>
                <a:latin typeface="Kanit" pitchFamily="34" charset="0"/>
                <a:ea typeface="Kanit" pitchFamily="34" charset="-122"/>
                <a:cs typeface="Kanit" pitchFamily="34" charset="-120"/>
              </a:rPr>
              <a:t>Efectos de la política monetaria</a:t>
            </a:r>
            <a:endParaRPr lang="en-US" sz="4000" dirty="0"/>
          </a:p>
        </p:txBody>
      </p:sp>
      <p:sp>
        <p:nvSpPr>
          <p:cNvPr id="4" name="Shape 1"/>
          <p:cNvSpPr/>
          <p:nvPr/>
        </p:nvSpPr>
        <p:spPr>
          <a:xfrm>
            <a:off x="1071443" y="1836301"/>
            <a:ext cx="30480" cy="5522119"/>
          </a:xfrm>
          <a:prstGeom prst="roundRect">
            <a:avLst>
              <a:gd name="adj" fmla="val 106962"/>
            </a:avLst>
          </a:prstGeom>
          <a:solidFill>
            <a:srgbClr val="48446D"/>
          </a:solidFill>
          <a:ln/>
        </p:spPr>
      </p:sp>
      <p:sp>
        <p:nvSpPr>
          <p:cNvPr id="5" name="Shape 2"/>
          <p:cNvSpPr/>
          <p:nvPr/>
        </p:nvSpPr>
        <p:spPr>
          <a:xfrm>
            <a:off x="1300698" y="2309932"/>
            <a:ext cx="760690" cy="30480"/>
          </a:xfrm>
          <a:prstGeom prst="roundRect">
            <a:avLst>
              <a:gd name="adj" fmla="val 106962"/>
            </a:avLst>
          </a:prstGeom>
          <a:solidFill>
            <a:srgbClr val="48446D"/>
          </a:solidFill>
          <a:ln/>
        </p:spPr>
      </p:sp>
      <p:sp>
        <p:nvSpPr>
          <p:cNvPr id="6" name="Shape 3"/>
          <p:cNvSpPr/>
          <p:nvPr/>
        </p:nvSpPr>
        <p:spPr>
          <a:xfrm>
            <a:off x="842189" y="2080736"/>
            <a:ext cx="488990" cy="488990"/>
          </a:xfrm>
          <a:prstGeom prst="roundRect">
            <a:avLst>
              <a:gd name="adj" fmla="val 6667"/>
            </a:avLst>
          </a:prstGeom>
          <a:solidFill>
            <a:srgbClr val="2F2B54"/>
          </a:solidFill>
          <a:ln/>
        </p:spPr>
      </p:sp>
      <p:sp>
        <p:nvSpPr>
          <p:cNvPr id="7" name="Text 4"/>
          <p:cNvSpPr/>
          <p:nvPr/>
        </p:nvSpPr>
        <p:spPr>
          <a:xfrm>
            <a:off x="1037689" y="2171819"/>
            <a:ext cx="97869" cy="306824"/>
          </a:xfrm>
          <a:prstGeom prst="rect">
            <a:avLst/>
          </a:prstGeom>
          <a:noFill/>
          <a:ln/>
        </p:spPr>
        <p:txBody>
          <a:bodyPr wrap="none" lIns="0" tIns="0" rIns="0" bIns="0" rtlCol="0" anchor="t"/>
          <a:lstStyle/>
          <a:p>
            <a:pPr algn="ctr" indent="0" marL="0">
              <a:lnSpc>
                <a:spcPts val="2400"/>
              </a:lnSpc>
              <a:buNone/>
            </a:pPr>
            <a:r>
              <a:rPr lang="en-US" sz="2400" dirty="0">
                <a:solidFill>
                  <a:srgbClr val="D9E1FF"/>
                </a:solidFill>
                <a:latin typeface="Kanit" pitchFamily="34" charset="0"/>
                <a:ea typeface="Kanit" pitchFamily="34" charset="-122"/>
                <a:cs typeface="Kanit" pitchFamily="34" charset="-120"/>
              </a:rPr>
              <a:t>1</a:t>
            </a:r>
            <a:endParaRPr lang="en-US" sz="2400" dirty="0"/>
          </a:p>
        </p:txBody>
      </p:sp>
      <p:sp>
        <p:nvSpPr>
          <p:cNvPr id="8" name="Text 5"/>
          <p:cNvSpPr/>
          <p:nvPr/>
        </p:nvSpPr>
        <p:spPr>
          <a:xfrm>
            <a:off x="2282071" y="2053590"/>
            <a:ext cx="2556986" cy="319683"/>
          </a:xfrm>
          <a:prstGeom prst="rect">
            <a:avLst/>
          </a:prstGeom>
          <a:noFill/>
          <a:ln/>
        </p:spPr>
        <p:txBody>
          <a:bodyPr wrap="none" lIns="0" tIns="0" rIns="0" bIns="0" rtlCol="0" anchor="t"/>
          <a:lstStyle/>
          <a:p>
            <a:pPr algn="l" indent="0" marL="0">
              <a:lnSpc>
                <a:spcPts val="2500"/>
              </a:lnSpc>
              <a:buNone/>
            </a:pPr>
            <a:r>
              <a:rPr lang="en-US" sz="2000" dirty="0">
                <a:solidFill>
                  <a:srgbClr val="D9E1FF"/>
                </a:solidFill>
                <a:latin typeface="Kanit" pitchFamily="34" charset="0"/>
                <a:ea typeface="Kanit" pitchFamily="34" charset="-122"/>
                <a:cs typeface="Kanit" pitchFamily="34" charset="-120"/>
              </a:rPr>
              <a:t>Expansión monetaria</a:t>
            </a:r>
            <a:endParaRPr lang="en-US" sz="2000" dirty="0"/>
          </a:p>
        </p:txBody>
      </p:sp>
      <p:sp>
        <p:nvSpPr>
          <p:cNvPr id="9" name="Text 6"/>
          <p:cNvSpPr/>
          <p:nvPr/>
        </p:nvSpPr>
        <p:spPr>
          <a:xfrm>
            <a:off x="2282071" y="2503646"/>
            <a:ext cx="6101239" cy="695325"/>
          </a:xfrm>
          <a:prstGeom prst="rect">
            <a:avLst/>
          </a:prstGeom>
          <a:noFill/>
          <a:ln/>
        </p:spPr>
        <p:txBody>
          <a:bodyPr wrap="square" lIns="0" tIns="0" rIns="0" bIns="0" rtlCol="0" anchor="t"/>
          <a:lstStyle/>
          <a:p>
            <a:pPr algn="l" indent="0" marL="0">
              <a:lnSpc>
                <a:spcPts val="2700"/>
              </a:lnSpc>
              <a:buNone/>
            </a:pPr>
            <a:r>
              <a:rPr lang="en-US" sz="1700" dirty="0">
                <a:solidFill>
                  <a:srgbClr val="D9E1FF"/>
                </a:solidFill>
                <a:latin typeface="Martel Sans Light" pitchFamily="34" charset="0"/>
                <a:ea typeface="Martel Sans Light" pitchFamily="34" charset="-122"/>
                <a:cs typeface="Martel Sans Light" pitchFamily="34" charset="-120"/>
              </a:rPr>
              <a:t>Una política monetaria expansiva con bajas tasas de interés puede impulsar la demanda y la inflación.</a:t>
            </a:r>
            <a:endParaRPr lang="en-US" sz="1700" dirty="0"/>
          </a:p>
        </p:txBody>
      </p:sp>
      <p:sp>
        <p:nvSpPr>
          <p:cNvPr id="10" name="Shape 7"/>
          <p:cNvSpPr/>
          <p:nvPr/>
        </p:nvSpPr>
        <p:spPr>
          <a:xfrm>
            <a:off x="1300698" y="4107180"/>
            <a:ext cx="760690" cy="30480"/>
          </a:xfrm>
          <a:prstGeom prst="roundRect">
            <a:avLst>
              <a:gd name="adj" fmla="val 106962"/>
            </a:avLst>
          </a:prstGeom>
          <a:solidFill>
            <a:srgbClr val="48446D"/>
          </a:solidFill>
          <a:ln/>
        </p:spPr>
      </p:sp>
      <p:sp>
        <p:nvSpPr>
          <p:cNvPr id="11" name="Shape 8"/>
          <p:cNvSpPr/>
          <p:nvPr/>
        </p:nvSpPr>
        <p:spPr>
          <a:xfrm>
            <a:off x="842189" y="3877985"/>
            <a:ext cx="488990" cy="488990"/>
          </a:xfrm>
          <a:prstGeom prst="roundRect">
            <a:avLst>
              <a:gd name="adj" fmla="val 6667"/>
            </a:avLst>
          </a:prstGeom>
          <a:solidFill>
            <a:srgbClr val="2F2B54"/>
          </a:solidFill>
          <a:ln/>
        </p:spPr>
      </p:sp>
      <p:sp>
        <p:nvSpPr>
          <p:cNvPr id="12" name="Text 9"/>
          <p:cNvSpPr/>
          <p:nvPr/>
        </p:nvSpPr>
        <p:spPr>
          <a:xfrm>
            <a:off x="1008519" y="3969067"/>
            <a:ext cx="156210" cy="306824"/>
          </a:xfrm>
          <a:prstGeom prst="rect">
            <a:avLst/>
          </a:prstGeom>
          <a:noFill/>
          <a:ln/>
        </p:spPr>
        <p:txBody>
          <a:bodyPr wrap="none" lIns="0" tIns="0" rIns="0" bIns="0" rtlCol="0" anchor="t"/>
          <a:lstStyle/>
          <a:p>
            <a:pPr algn="ctr" indent="0" marL="0">
              <a:lnSpc>
                <a:spcPts val="2400"/>
              </a:lnSpc>
              <a:buNone/>
            </a:pPr>
            <a:r>
              <a:rPr lang="en-US" sz="2400" dirty="0">
                <a:solidFill>
                  <a:srgbClr val="D9E1FF"/>
                </a:solidFill>
                <a:latin typeface="Kanit" pitchFamily="34" charset="0"/>
                <a:ea typeface="Kanit" pitchFamily="34" charset="-122"/>
                <a:cs typeface="Kanit" pitchFamily="34" charset="-120"/>
              </a:rPr>
              <a:t>2</a:t>
            </a:r>
            <a:endParaRPr lang="en-US" sz="2400" dirty="0"/>
          </a:p>
        </p:txBody>
      </p:sp>
      <p:sp>
        <p:nvSpPr>
          <p:cNvPr id="13" name="Text 10"/>
          <p:cNvSpPr/>
          <p:nvPr/>
        </p:nvSpPr>
        <p:spPr>
          <a:xfrm>
            <a:off x="2282071" y="3850838"/>
            <a:ext cx="3068122" cy="319683"/>
          </a:xfrm>
          <a:prstGeom prst="rect">
            <a:avLst/>
          </a:prstGeom>
          <a:noFill/>
          <a:ln/>
        </p:spPr>
        <p:txBody>
          <a:bodyPr wrap="none" lIns="0" tIns="0" rIns="0" bIns="0" rtlCol="0" anchor="t"/>
          <a:lstStyle/>
          <a:p>
            <a:pPr algn="l" indent="0" marL="0">
              <a:lnSpc>
                <a:spcPts val="2500"/>
              </a:lnSpc>
              <a:buNone/>
            </a:pPr>
            <a:r>
              <a:rPr lang="en-US" sz="2000" dirty="0">
                <a:solidFill>
                  <a:srgbClr val="D9E1FF"/>
                </a:solidFill>
                <a:latin typeface="Kanit" pitchFamily="34" charset="0"/>
                <a:ea typeface="Kanit" pitchFamily="34" charset="-122"/>
                <a:cs typeface="Kanit" pitchFamily="34" charset="-120"/>
              </a:rPr>
              <a:t>Endurecimiento monetario</a:t>
            </a:r>
            <a:endParaRPr lang="en-US" sz="2000" dirty="0"/>
          </a:p>
        </p:txBody>
      </p:sp>
      <p:sp>
        <p:nvSpPr>
          <p:cNvPr id="14" name="Text 11"/>
          <p:cNvSpPr/>
          <p:nvPr/>
        </p:nvSpPr>
        <p:spPr>
          <a:xfrm>
            <a:off x="2282071" y="4300895"/>
            <a:ext cx="6101239" cy="1042988"/>
          </a:xfrm>
          <a:prstGeom prst="rect">
            <a:avLst/>
          </a:prstGeom>
          <a:noFill/>
          <a:ln/>
        </p:spPr>
        <p:txBody>
          <a:bodyPr wrap="square" lIns="0" tIns="0" rIns="0" bIns="0" rtlCol="0" anchor="t"/>
          <a:lstStyle/>
          <a:p>
            <a:pPr algn="l" indent="0" marL="0">
              <a:lnSpc>
                <a:spcPts val="2700"/>
              </a:lnSpc>
              <a:buNone/>
            </a:pPr>
            <a:r>
              <a:rPr lang="en-US" sz="1700" dirty="0">
                <a:solidFill>
                  <a:srgbClr val="D9E1FF"/>
                </a:solidFill>
                <a:latin typeface="Martel Sans Light" pitchFamily="34" charset="0"/>
                <a:ea typeface="Martel Sans Light" pitchFamily="34" charset="-122"/>
                <a:cs typeface="Martel Sans Light" pitchFamily="34" charset="-120"/>
              </a:rPr>
              <a:t>Un endurecimiento de la política monetaria con alzas de tasas de interés busca reducir la demanda y controlar la inflación.</a:t>
            </a:r>
            <a:endParaRPr lang="en-US" sz="1700" dirty="0"/>
          </a:p>
        </p:txBody>
      </p:sp>
      <p:sp>
        <p:nvSpPr>
          <p:cNvPr id="15" name="Shape 12"/>
          <p:cNvSpPr/>
          <p:nvPr/>
        </p:nvSpPr>
        <p:spPr>
          <a:xfrm>
            <a:off x="1300698" y="6252091"/>
            <a:ext cx="760690" cy="30480"/>
          </a:xfrm>
          <a:prstGeom prst="roundRect">
            <a:avLst>
              <a:gd name="adj" fmla="val 106962"/>
            </a:avLst>
          </a:prstGeom>
          <a:solidFill>
            <a:srgbClr val="48446D"/>
          </a:solidFill>
          <a:ln/>
        </p:spPr>
      </p:sp>
      <p:sp>
        <p:nvSpPr>
          <p:cNvPr id="16" name="Shape 13"/>
          <p:cNvSpPr/>
          <p:nvPr/>
        </p:nvSpPr>
        <p:spPr>
          <a:xfrm>
            <a:off x="842189" y="6022896"/>
            <a:ext cx="488990" cy="488990"/>
          </a:xfrm>
          <a:prstGeom prst="roundRect">
            <a:avLst>
              <a:gd name="adj" fmla="val 6667"/>
            </a:avLst>
          </a:prstGeom>
          <a:solidFill>
            <a:srgbClr val="2F2B54"/>
          </a:solidFill>
          <a:ln/>
        </p:spPr>
      </p:sp>
      <p:sp>
        <p:nvSpPr>
          <p:cNvPr id="17" name="Text 14"/>
          <p:cNvSpPr/>
          <p:nvPr/>
        </p:nvSpPr>
        <p:spPr>
          <a:xfrm>
            <a:off x="1007090" y="6113978"/>
            <a:ext cx="159187" cy="306824"/>
          </a:xfrm>
          <a:prstGeom prst="rect">
            <a:avLst/>
          </a:prstGeom>
          <a:noFill/>
          <a:ln/>
        </p:spPr>
        <p:txBody>
          <a:bodyPr wrap="none" lIns="0" tIns="0" rIns="0" bIns="0" rtlCol="0" anchor="t"/>
          <a:lstStyle/>
          <a:p>
            <a:pPr algn="ctr" indent="0" marL="0">
              <a:lnSpc>
                <a:spcPts val="2400"/>
              </a:lnSpc>
              <a:buNone/>
            </a:pPr>
            <a:r>
              <a:rPr lang="en-US" sz="2400" dirty="0">
                <a:solidFill>
                  <a:srgbClr val="D9E1FF"/>
                </a:solidFill>
                <a:latin typeface="Kanit" pitchFamily="34" charset="0"/>
                <a:ea typeface="Kanit" pitchFamily="34" charset="-122"/>
                <a:cs typeface="Kanit" pitchFamily="34" charset="-120"/>
              </a:rPr>
              <a:t>3</a:t>
            </a:r>
            <a:endParaRPr lang="en-US" sz="2400" dirty="0"/>
          </a:p>
        </p:txBody>
      </p:sp>
      <p:sp>
        <p:nvSpPr>
          <p:cNvPr id="18" name="Text 15"/>
          <p:cNvSpPr/>
          <p:nvPr/>
        </p:nvSpPr>
        <p:spPr>
          <a:xfrm>
            <a:off x="2282071" y="5995749"/>
            <a:ext cx="2556986" cy="319683"/>
          </a:xfrm>
          <a:prstGeom prst="rect">
            <a:avLst/>
          </a:prstGeom>
          <a:noFill/>
          <a:ln/>
        </p:spPr>
        <p:txBody>
          <a:bodyPr wrap="none" lIns="0" tIns="0" rIns="0" bIns="0" rtlCol="0" anchor="t"/>
          <a:lstStyle/>
          <a:p>
            <a:pPr algn="l" indent="0" marL="0">
              <a:lnSpc>
                <a:spcPts val="2500"/>
              </a:lnSpc>
              <a:buNone/>
            </a:pPr>
            <a:r>
              <a:rPr lang="en-US" sz="2000" dirty="0">
                <a:solidFill>
                  <a:srgbClr val="D9E1FF"/>
                </a:solidFill>
                <a:latin typeface="Kanit" pitchFamily="34" charset="0"/>
                <a:ea typeface="Kanit" pitchFamily="34" charset="-122"/>
                <a:cs typeface="Kanit" pitchFamily="34" charset="-120"/>
              </a:rPr>
              <a:t>Efecto retardado</a:t>
            </a:r>
            <a:endParaRPr lang="en-US" sz="2000" dirty="0"/>
          </a:p>
        </p:txBody>
      </p:sp>
      <p:sp>
        <p:nvSpPr>
          <p:cNvPr id="19" name="Text 16"/>
          <p:cNvSpPr/>
          <p:nvPr/>
        </p:nvSpPr>
        <p:spPr>
          <a:xfrm>
            <a:off x="2282071" y="6445806"/>
            <a:ext cx="6101239" cy="695325"/>
          </a:xfrm>
          <a:prstGeom prst="rect">
            <a:avLst/>
          </a:prstGeom>
          <a:noFill/>
          <a:ln/>
        </p:spPr>
        <p:txBody>
          <a:bodyPr wrap="square" lIns="0" tIns="0" rIns="0" bIns="0" rtlCol="0" anchor="t"/>
          <a:lstStyle/>
          <a:p>
            <a:pPr algn="l" indent="0" marL="0">
              <a:lnSpc>
                <a:spcPts val="2700"/>
              </a:lnSpc>
              <a:buNone/>
            </a:pPr>
            <a:r>
              <a:rPr lang="en-US" sz="1700" dirty="0">
                <a:solidFill>
                  <a:srgbClr val="D9E1FF"/>
                </a:solidFill>
                <a:latin typeface="Martel Sans Light" pitchFamily="34" charset="0"/>
                <a:ea typeface="Martel Sans Light" pitchFamily="34" charset="-122"/>
                <a:cs typeface="Martel Sans Light" pitchFamily="34" charset="-120"/>
              </a:rPr>
              <a:t>Los efectos de la política monetaria sobre la inflación tardan en manifestarse, lo que dificulta su control.</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65334" y="1055370"/>
            <a:ext cx="7309604" cy="643176"/>
          </a:xfrm>
          <a:prstGeom prst="rect">
            <a:avLst/>
          </a:prstGeom>
          <a:noFill/>
          <a:ln/>
        </p:spPr>
        <p:txBody>
          <a:bodyPr wrap="none" lIns="0" tIns="0" rIns="0" bIns="0" rtlCol="0" anchor="t"/>
          <a:lstStyle/>
          <a:p>
            <a:pPr indent="0" marL="0">
              <a:lnSpc>
                <a:spcPts val="5050"/>
              </a:lnSpc>
              <a:buNone/>
            </a:pPr>
            <a:r>
              <a:rPr lang="en-US" sz="4050" dirty="0">
                <a:solidFill>
                  <a:srgbClr val="FFFFFF"/>
                </a:solidFill>
                <a:latin typeface="Kanit" pitchFamily="34" charset="0"/>
                <a:ea typeface="Kanit" pitchFamily="34" charset="-122"/>
                <a:cs typeface="Kanit" pitchFamily="34" charset="-120"/>
              </a:rPr>
              <a:t>Causas por el lado de los costos</a:t>
            </a:r>
            <a:endParaRPr lang="en-US" sz="4050" dirty="0"/>
          </a:p>
        </p:txBody>
      </p:sp>
      <p:sp>
        <p:nvSpPr>
          <p:cNvPr id="4" name="Shape 1"/>
          <p:cNvSpPr/>
          <p:nvPr/>
        </p:nvSpPr>
        <p:spPr>
          <a:xfrm>
            <a:off x="765334" y="2026444"/>
            <a:ext cx="3697367" cy="2639497"/>
          </a:xfrm>
          <a:prstGeom prst="roundRect">
            <a:avLst>
              <a:gd name="adj" fmla="val 1243"/>
            </a:avLst>
          </a:prstGeom>
          <a:solidFill>
            <a:srgbClr val="2F2B54"/>
          </a:solidFill>
          <a:ln/>
        </p:spPr>
      </p:sp>
      <p:sp>
        <p:nvSpPr>
          <p:cNvPr id="5" name="Text 2"/>
          <p:cNvSpPr/>
          <p:nvPr/>
        </p:nvSpPr>
        <p:spPr>
          <a:xfrm>
            <a:off x="983933" y="2245043"/>
            <a:ext cx="2572583" cy="321588"/>
          </a:xfrm>
          <a:prstGeom prst="rect">
            <a:avLst/>
          </a:prstGeom>
          <a:noFill/>
          <a:ln/>
        </p:spPr>
        <p:txBody>
          <a:bodyPr wrap="none" lIns="0" tIns="0" rIns="0" bIns="0" rtlCol="0" anchor="t"/>
          <a:lstStyle/>
          <a:p>
            <a:pPr indent="0" marL="0">
              <a:lnSpc>
                <a:spcPts val="2500"/>
              </a:lnSpc>
              <a:buNone/>
            </a:pPr>
            <a:r>
              <a:rPr lang="en-US" sz="2000" dirty="0">
                <a:solidFill>
                  <a:srgbClr val="D9E1FF"/>
                </a:solidFill>
                <a:latin typeface="Kanit" pitchFamily="34" charset="0"/>
                <a:ea typeface="Kanit" pitchFamily="34" charset="-122"/>
                <a:cs typeface="Kanit" pitchFamily="34" charset="-120"/>
              </a:rPr>
              <a:t>Aumentos salariales</a:t>
            </a:r>
            <a:endParaRPr lang="en-US" sz="2000" dirty="0"/>
          </a:p>
        </p:txBody>
      </p:sp>
      <p:sp>
        <p:nvSpPr>
          <p:cNvPr id="6" name="Text 3"/>
          <p:cNvSpPr/>
          <p:nvPr/>
        </p:nvSpPr>
        <p:spPr>
          <a:xfrm>
            <a:off x="983933" y="2697718"/>
            <a:ext cx="3260169" cy="1749623"/>
          </a:xfrm>
          <a:prstGeom prst="rect">
            <a:avLst/>
          </a:prstGeom>
          <a:noFill/>
          <a:ln/>
        </p:spPr>
        <p:txBody>
          <a:bodyPr wrap="square" lIns="0" tIns="0" rIns="0" bIns="0" rtlCol="0" anchor="t"/>
          <a:lstStyle/>
          <a:p>
            <a:pPr indent="0" marL="0">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Los incrementos de salarios que exceden aumentos de productividad pueden presionar los costos de producción al alza.</a:t>
            </a:r>
            <a:endParaRPr lang="en-US" sz="1700" dirty="0"/>
          </a:p>
        </p:txBody>
      </p:sp>
      <p:sp>
        <p:nvSpPr>
          <p:cNvPr id="7" name="Shape 4"/>
          <p:cNvSpPr/>
          <p:nvPr/>
        </p:nvSpPr>
        <p:spPr>
          <a:xfrm>
            <a:off x="4681299" y="2026444"/>
            <a:ext cx="3697367" cy="2639497"/>
          </a:xfrm>
          <a:prstGeom prst="roundRect">
            <a:avLst>
              <a:gd name="adj" fmla="val 1243"/>
            </a:avLst>
          </a:prstGeom>
          <a:solidFill>
            <a:srgbClr val="2F2B54"/>
          </a:solidFill>
          <a:ln/>
        </p:spPr>
      </p:sp>
      <p:sp>
        <p:nvSpPr>
          <p:cNvPr id="8" name="Text 5"/>
          <p:cNvSpPr/>
          <p:nvPr/>
        </p:nvSpPr>
        <p:spPr>
          <a:xfrm>
            <a:off x="4899898" y="2245043"/>
            <a:ext cx="3106936" cy="321588"/>
          </a:xfrm>
          <a:prstGeom prst="rect">
            <a:avLst/>
          </a:prstGeom>
          <a:noFill/>
          <a:ln/>
        </p:spPr>
        <p:txBody>
          <a:bodyPr wrap="none" lIns="0" tIns="0" rIns="0" bIns="0" rtlCol="0" anchor="t"/>
          <a:lstStyle/>
          <a:p>
            <a:pPr indent="0" marL="0">
              <a:lnSpc>
                <a:spcPts val="2500"/>
              </a:lnSpc>
              <a:buNone/>
            </a:pPr>
            <a:r>
              <a:rPr lang="en-US" sz="2000" dirty="0">
                <a:solidFill>
                  <a:srgbClr val="D9E1FF"/>
                </a:solidFill>
                <a:latin typeface="Kanit" pitchFamily="34" charset="0"/>
                <a:ea typeface="Kanit" pitchFamily="34" charset="-122"/>
                <a:cs typeface="Kanit" pitchFamily="34" charset="-120"/>
              </a:rPr>
              <a:t>Precios de materias primas</a:t>
            </a:r>
            <a:endParaRPr lang="en-US" sz="2000" dirty="0"/>
          </a:p>
        </p:txBody>
      </p:sp>
      <p:sp>
        <p:nvSpPr>
          <p:cNvPr id="9" name="Text 6"/>
          <p:cNvSpPr/>
          <p:nvPr/>
        </p:nvSpPr>
        <p:spPr>
          <a:xfrm>
            <a:off x="4899898" y="2697718"/>
            <a:ext cx="3260169" cy="1399699"/>
          </a:xfrm>
          <a:prstGeom prst="rect">
            <a:avLst/>
          </a:prstGeom>
          <a:noFill/>
          <a:ln/>
        </p:spPr>
        <p:txBody>
          <a:bodyPr wrap="square" lIns="0" tIns="0" rIns="0" bIns="0" rtlCol="0" anchor="t"/>
          <a:lstStyle/>
          <a:p>
            <a:pPr indent="0" marL="0">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Aumentos en los precios de materias primas como energía o alimentos se trasladan a los precios finales.</a:t>
            </a:r>
            <a:endParaRPr lang="en-US" sz="1700" dirty="0"/>
          </a:p>
        </p:txBody>
      </p:sp>
      <p:sp>
        <p:nvSpPr>
          <p:cNvPr id="10" name="Shape 7"/>
          <p:cNvSpPr/>
          <p:nvPr/>
        </p:nvSpPr>
        <p:spPr>
          <a:xfrm>
            <a:off x="765334" y="4884539"/>
            <a:ext cx="3697367" cy="2289572"/>
          </a:xfrm>
          <a:prstGeom prst="roundRect">
            <a:avLst>
              <a:gd name="adj" fmla="val 1433"/>
            </a:avLst>
          </a:prstGeom>
          <a:solidFill>
            <a:srgbClr val="2F2B54"/>
          </a:solidFill>
          <a:ln/>
        </p:spPr>
      </p:sp>
      <p:sp>
        <p:nvSpPr>
          <p:cNvPr id="11" name="Text 8"/>
          <p:cNvSpPr/>
          <p:nvPr/>
        </p:nvSpPr>
        <p:spPr>
          <a:xfrm>
            <a:off x="983933" y="5103138"/>
            <a:ext cx="2590800" cy="321588"/>
          </a:xfrm>
          <a:prstGeom prst="rect">
            <a:avLst/>
          </a:prstGeom>
          <a:noFill/>
          <a:ln/>
        </p:spPr>
        <p:txBody>
          <a:bodyPr wrap="none" lIns="0" tIns="0" rIns="0" bIns="0" rtlCol="0" anchor="t"/>
          <a:lstStyle/>
          <a:p>
            <a:pPr indent="0" marL="0">
              <a:lnSpc>
                <a:spcPts val="2500"/>
              </a:lnSpc>
              <a:buNone/>
            </a:pPr>
            <a:r>
              <a:rPr lang="en-US" sz="2000" dirty="0">
                <a:solidFill>
                  <a:srgbClr val="D9E1FF"/>
                </a:solidFill>
                <a:latin typeface="Kanit" pitchFamily="34" charset="0"/>
                <a:ea typeface="Kanit" pitchFamily="34" charset="-122"/>
                <a:cs typeface="Kanit" pitchFamily="34" charset="-120"/>
              </a:rPr>
              <a:t>Costos de importación</a:t>
            </a:r>
            <a:endParaRPr lang="en-US" sz="2000" dirty="0"/>
          </a:p>
        </p:txBody>
      </p:sp>
      <p:sp>
        <p:nvSpPr>
          <p:cNvPr id="12" name="Text 9"/>
          <p:cNvSpPr/>
          <p:nvPr/>
        </p:nvSpPr>
        <p:spPr>
          <a:xfrm>
            <a:off x="983933" y="5555813"/>
            <a:ext cx="3260169" cy="1399699"/>
          </a:xfrm>
          <a:prstGeom prst="rect">
            <a:avLst/>
          </a:prstGeom>
          <a:noFill/>
          <a:ln/>
        </p:spPr>
        <p:txBody>
          <a:bodyPr wrap="square" lIns="0" tIns="0" rIns="0" bIns="0" rtlCol="0" anchor="t"/>
          <a:lstStyle/>
          <a:p>
            <a:pPr indent="0" marL="0">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La depreciación de la moneda local encarece los bienes y servicios importados, elevando los costos.</a:t>
            </a:r>
            <a:endParaRPr lang="en-US" sz="1700" dirty="0"/>
          </a:p>
        </p:txBody>
      </p:sp>
      <p:sp>
        <p:nvSpPr>
          <p:cNvPr id="13" name="Shape 10"/>
          <p:cNvSpPr/>
          <p:nvPr/>
        </p:nvSpPr>
        <p:spPr>
          <a:xfrm>
            <a:off x="4681299" y="4884539"/>
            <a:ext cx="3697367" cy="2289572"/>
          </a:xfrm>
          <a:prstGeom prst="roundRect">
            <a:avLst>
              <a:gd name="adj" fmla="val 1433"/>
            </a:avLst>
          </a:prstGeom>
          <a:solidFill>
            <a:srgbClr val="2F2B54"/>
          </a:solidFill>
          <a:ln/>
        </p:spPr>
      </p:sp>
      <p:sp>
        <p:nvSpPr>
          <p:cNvPr id="14" name="Text 11"/>
          <p:cNvSpPr/>
          <p:nvPr/>
        </p:nvSpPr>
        <p:spPr>
          <a:xfrm>
            <a:off x="4899898" y="5103138"/>
            <a:ext cx="2572583" cy="321588"/>
          </a:xfrm>
          <a:prstGeom prst="rect">
            <a:avLst/>
          </a:prstGeom>
          <a:noFill/>
          <a:ln/>
        </p:spPr>
        <p:txBody>
          <a:bodyPr wrap="none" lIns="0" tIns="0" rIns="0" bIns="0" rtlCol="0" anchor="t"/>
          <a:lstStyle/>
          <a:p>
            <a:pPr indent="0" marL="0">
              <a:lnSpc>
                <a:spcPts val="2500"/>
              </a:lnSpc>
              <a:buNone/>
            </a:pPr>
            <a:r>
              <a:rPr lang="en-US" sz="2000" dirty="0">
                <a:solidFill>
                  <a:srgbClr val="D9E1FF"/>
                </a:solidFill>
                <a:latin typeface="Kanit" pitchFamily="34" charset="0"/>
                <a:ea typeface="Kanit" pitchFamily="34" charset="-122"/>
                <a:cs typeface="Kanit" pitchFamily="34" charset="-120"/>
              </a:rPr>
              <a:t>Ajustes de precios</a:t>
            </a:r>
            <a:endParaRPr lang="en-US" sz="2000" dirty="0"/>
          </a:p>
        </p:txBody>
      </p:sp>
      <p:sp>
        <p:nvSpPr>
          <p:cNvPr id="15" name="Text 12"/>
          <p:cNvSpPr/>
          <p:nvPr/>
        </p:nvSpPr>
        <p:spPr>
          <a:xfrm>
            <a:off x="4899898" y="5555813"/>
            <a:ext cx="3260169" cy="1399699"/>
          </a:xfrm>
          <a:prstGeom prst="rect">
            <a:avLst/>
          </a:prstGeom>
          <a:noFill/>
          <a:ln/>
        </p:spPr>
        <p:txBody>
          <a:bodyPr wrap="square" lIns="0" tIns="0" rIns="0" bIns="0" rtlCol="0" anchor="t"/>
          <a:lstStyle/>
          <a:p>
            <a:pPr indent="0" marL="0">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Las empresas pueden ajustar sus precios ante aumentos de costos, lo que realimenta la inflación.</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50225"/>
          </a:xfrm>
          <a:prstGeom prst="rect">
            <a:avLst/>
          </a:prstGeom>
        </p:spPr>
      </p:pic>
      <p:sp>
        <p:nvSpPr>
          <p:cNvPr id="3" name="Text 0"/>
          <p:cNvSpPr/>
          <p:nvPr/>
        </p:nvSpPr>
        <p:spPr>
          <a:xfrm>
            <a:off x="769977" y="3355181"/>
            <a:ext cx="6284238" cy="647105"/>
          </a:xfrm>
          <a:prstGeom prst="rect">
            <a:avLst/>
          </a:prstGeom>
          <a:noFill/>
          <a:ln/>
        </p:spPr>
        <p:txBody>
          <a:bodyPr wrap="none" lIns="0" tIns="0" rIns="0" bIns="0" rtlCol="0" anchor="t"/>
          <a:lstStyle/>
          <a:p>
            <a:pPr indent="0" marL="0">
              <a:lnSpc>
                <a:spcPts val="5050"/>
              </a:lnSpc>
              <a:buNone/>
            </a:pPr>
            <a:r>
              <a:rPr lang="en-US" sz="4050" dirty="0">
                <a:solidFill>
                  <a:srgbClr val="FFFFFF"/>
                </a:solidFill>
                <a:latin typeface="Kanit" pitchFamily="34" charset="0"/>
                <a:ea typeface="Kanit" pitchFamily="34" charset="-122"/>
                <a:cs typeface="Kanit" pitchFamily="34" charset="-120"/>
              </a:rPr>
              <a:t>Incrementos de los salarios</a:t>
            </a:r>
            <a:endParaRPr lang="en-US" sz="4050" dirty="0"/>
          </a:p>
        </p:txBody>
      </p:sp>
      <p:pic>
        <p:nvPicPr>
          <p:cNvPr id="4" name="Image 1" descr="preencoded.png">    </p:cNvPr>
          <p:cNvPicPr>
            <a:picLocks noChangeAspect="1"/>
          </p:cNvPicPr>
          <p:nvPr/>
        </p:nvPicPr>
        <p:blipFill>
          <a:blip r:embed="rId2"/>
          <a:stretch>
            <a:fillRect/>
          </a:stretch>
        </p:blipFill>
        <p:spPr>
          <a:xfrm>
            <a:off x="769977" y="4332208"/>
            <a:ext cx="4363403" cy="879991"/>
          </a:xfrm>
          <a:prstGeom prst="rect">
            <a:avLst/>
          </a:prstGeom>
        </p:spPr>
      </p:pic>
      <p:sp>
        <p:nvSpPr>
          <p:cNvPr id="5" name="Text 1"/>
          <p:cNvSpPr/>
          <p:nvPr/>
        </p:nvSpPr>
        <p:spPr>
          <a:xfrm>
            <a:off x="989886" y="5542121"/>
            <a:ext cx="2671286" cy="323493"/>
          </a:xfrm>
          <a:prstGeom prst="rect">
            <a:avLst/>
          </a:prstGeom>
          <a:noFill/>
          <a:ln/>
        </p:spPr>
        <p:txBody>
          <a:bodyPr wrap="none" lIns="0" tIns="0" rIns="0" bIns="0" rtlCol="0" anchor="t"/>
          <a:lstStyle/>
          <a:p>
            <a:pPr algn="l" indent="0" marL="0">
              <a:lnSpc>
                <a:spcPts val="2500"/>
              </a:lnSpc>
              <a:buNone/>
            </a:pPr>
            <a:r>
              <a:rPr lang="en-US" sz="2000" dirty="0">
                <a:solidFill>
                  <a:srgbClr val="D9E1FF"/>
                </a:solidFill>
                <a:latin typeface="Kanit" pitchFamily="34" charset="0"/>
                <a:ea typeface="Kanit" pitchFamily="34" charset="-122"/>
                <a:cs typeface="Kanit" pitchFamily="34" charset="-120"/>
              </a:rPr>
              <a:t>Demanda de aumentos</a:t>
            </a:r>
            <a:endParaRPr lang="en-US" sz="2000" dirty="0"/>
          </a:p>
        </p:txBody>
      </p:sp>
      <p:sp>
        <p:nvSpPr>
          <p:cNvPr id="6" name="Text 2"/>
          <p:cNvSpPr/>
          <p:nvPr/>
        </p:nvSpPr>
        <p:spPr>
          <a:xfrm>
            <a:off x="989886" y="5997535"/>
            <a:ext cx="3923586" cy="1055846"/>
          </a:xfrm>
          <a:prstGeom prst="rect">
            <a:avLst/>
          </a:prstGeom>
          <a:noFill/>
          <a:ln/>
        </p:spPr>
        <p:txBody>
          <a:bodyPr wrap="square" lIns="0" tIns="0" rIns="0" bIns="0" rtlCol="0" anchor="t"/>
          <a:lstStyle/>
          <a:p>
            <a:pPr algn="l" indent="0" marL="0">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Los trabajadores exigen aumentos salariales para compensar la pérdida del poder adquisitivo.</a:t>
            </a:r>
            <a:endParaRPr lang="en-US" sz="1700" dirty="0"/>
          </a:p>
        </p:txBody>
      </p:sp>
      <p:pic>
        <p:nvPicPr>
          <p:cNvPr id="7" name="Image 2" descr="preencoded.png">    </p:cNvPr>
          <p:cNvPicPr>
            <a:picLocks noChangeAspect="1"/>
          </p:cNvPicPr>
          <p:nvPr/>
        </p:nvPicPr>
        <p:blipFill>
          <a:blip r:embed="rId3"/>
          <a:stretch>
            <a:fillRect/>
          </a:stretch>
        </p:blipFill>
        <p:spPr>
          <a:xfrm>
            <a:off x="5133380" y="4332208"/>
            <a:ext cx="4363522" cy="879991"/>
          </a:xfrm>
          <a:prstGeom prst="rect">
            <a:avLst/>
          </a:prstGeom>
        </p:spPr>
      </p:pic>
      <p:sp>
        <p:nvSpPr>
          <p:cNvPr id="8" name="Text 3"/>
          <p:cNvSpPr/>
          <p:nvPr/>
        </p:nvSpPr>
        <p:spPr>
          <a:xfrm>
            <a:off x="5353288" y="5542121"/>
            <a:ext cx="2588538" cy="323493"/>
          </a:xfrm>
          <a:prstGeom prst="rect">
            <a:avLst/>
          </a:prstGeom>
          <a:noFill/>
          <a:ln/>
        </p:spPr>
        <p:txBody>
          <a:bodyPr wrap="none" lIns="0" tIns="0" rIns="0" bIns="0" rtlCol="0" anchor="t"/>
          <a:lstStyle/>
          <a:p>
            <a:pPr algn="l" indent="0" marL="0">
              <a:lnSpc>
                <a:spcPts val="2500"/>
              </a:lnSpc>
              <a:buNone/>
            </a:pPr>
            <a:r>
              <a:rPr lang="en-US" sz="2000" dirty="0">
                <a:solidFill>
                  <a:srgbClr val="D9E1FF"/>
                </a:solidFill>
                <a:latin typeface="Kanit" pitchFamily="34" charset="0"/>
                <a:ea typeface="Kanit" pitchFamily="34" charset="-122"/>
                <a:cs typeface="Kanit" pitchFamily="34" charset="-120"/>
              </a:rPr>
              <a:t>Presión sobre costos</a:t>
            </a:r>
            <a:endParaRPr lang="en-US" sz="2000" dirty="0"/>
          </a:p>
        </p:txBody>
      </p:sp>
      <p:sp>
        <p:nvSpPr>
          <p:cNvPr id="9" name="Text 4"/>
          <p:cNvSpPr/>
          <p:nvPr/>
        </p:nvSpPr>
        <p:spPr>
          <a:xfrm>
            <a:off x="5353288" y="5997535"/>
            <a:ext cx="3923705" cy="1407795"/>
          </a:xfrm>
          <a:prstGeom prst="rect">
            <a:avLst/>
          </a:prstGeom>
          <a:noFill/>
          <a:ln/>
        </p:spPr>
        <p:txBody>
          <a:bodyPr wrap="square" lIns="0" tIns="0" rIns="0" bIns="0" rtlCol="0" anchor="t"/>
          <a:lstStyle/>
          <a:p>
            <a:pPr algn="l" indent="0" marL="0">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Los incrementos salariales que superan los aumentos de productividad elevan los costos de las empresas.</a:t>
            </a:r>
            <a:endParaRPr lang="en-US" sz="1700" dirty="0"/>
          </a:p>
        </p:txBody>
      </p:sp>
      <p:pic>
        <p:nvPicPr>
          <p:cNvPr id="10" name="Image 3" descr="preencoded.png">    </p:cNvPr>
          <p:cNvPicPr>
            <a:picLocks noChangeAspect="1"/>
          </p:cNvPicPr>
          <p:nvPr/>
        </p:nvPicPr>
        <p:blipFill>
          <a:blip r:embed="rId4"/>
          <a:stretch>
            <a:fillRect/>
          </a:stretch>
        </p:blipFill>
        <p:spPr>
          <a:xfrm>
            <a:off x="9496901" y="4332208"/>
            <a:ext cx="4363522" cy="879991"/>
          </a:xfrm>
          <a:prstGeom prst="rect">
            <a:avLst/>
          </a:prstGeom>
        </p:spPr>
      </p:pic>
      <p:sp>
        <p:nvSpPr>
          <p:cNvPr id="11" name="Text 5"/>
          <p:cNvSpPr/>
          <p:nvPr/>
        </p:nvSpPr>
        <p:spPr>
          <a:xfrm>
            <a:off x="9716810" y="5542121"/>
            <a:ext cx="2588538" cy="323493"/>
          </a:xfrm>
          <a:prstGeom prst="rect">
            <a:avLst/>
          </a:prstGeom>
          <a:noFill/>
          <a:ln/>
        </p:spPr>
        <p:txBody>
          <a:bodyPr wrap="none" lIns="0" tIns="0" rIns="0" bIns="0" rtlCol="0" anchor="t"/>
          <a:lstStyle/>
          <a:p>
            <a:pPr algn="l" indent="0" marL="0">
              <a:lnSpc>
                <a:spcPts val="2500"/>
              </a:lnSpc>
              <a:buNone/>
            </a:pPr>
            <a:r>
              <a:rPr lang="en-US" sz="2000" dirty="0">
                <a:solidFill>
                  <a:srgbClr val="D9E1FF"/>
                </a:solidFill>
                <a:latin typeface="Kanit" pitchFamily="34" charset="0"/>
                <a:ea typeface="Kanit" pitchFamily="34" charset="-122"/>
                <a:cs typeface="Kanit" pitchFamily="34" charset="-120"/>
              </a:rPr>
              <a:t>Ajustes de precios</a:t>
            </a:r>
            <a:endParaRPr lang="en-US" sz="2000" dirty="0"/>
          </a:p>
        </p:txBody>
      </p:sp>
      <p:sp>
        <p:nvSpPr>
          <p:cNvPr id="12" name="Text 6"/>
          <p:cNvSpPr/>
          <p:nvPr/>
        </p:nvSpPr>
        <p:spPr>
          <a:xfrm>
            <a:off x="9716810" y="5997535"/>
            <a:ext cx="3923705" cy="1055846"/>
          </a:xfrm>
          <a:prstGeom prst="rect">
            <a:avLst/>
          </a:prstGeom>
          <a:noFill/>
          <a:ln/>
        </p:spPr>
        <p:txBody>
          <a:bodyPr wrap="square" lIns="0" tIns="0" rIns="0" bIns="0" rtlCol="0" anchor="t"/>
          <a:lstStyle/>
          <a:p>
            <a:pPr algn="l" indent="0" marL="0">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Las empresas trasladan estos mayores costos a los precios finales, realimentando la inflación.</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957"/>
          </a:xfrm>
          <a:prstGeom prst="rect">
            <a:avLst/>
          </a:prstGeom>
        </p:spPr>
      </p:pic>
      <p:sp>
        <p:nvSpPr>
          <p:cNvPr id="3" name="Text 0"/>
          <p:cNvSpPr/>
          <p:nvPr/>
        </p:nvSpPr>
        <p:spPr>
          <a:xfrm>
            <a:off x="637342" y="500777"/>
            <a:ext cx="7869317" cy="1071086"/>
          </a:xfrm>
          <a:prstGeom prst="rect">
            <a:avLst/>
          </a:prstGeom>
          <a:noFill/>
          <a:ln/>
        </p:spPr>
        <p:txBody>
          <a:bodyPr wrap="square" lIns="0" tIns="0" rIns="0" bIns="0" rtlCol="0" anchor="t"/>
          <a:lstStyle/>
          <a:p>
            <a:pPr indent="0" marL="0">
              <a:lnSpc>
                <a:spcPts val="4200"/>
              </a:lnSpc>
              <a:buNone/>
            </a:pPr>
            <a:r>
              <a:rPr lang="en-US" sz="3350" dirty="0">
                <a:solidFill>
                  <a:srgbClr val="FFFFFF"/>
                </a:solidFill>
                <a:latin typeface="Kanit" pitchFamily="34" charset="0"/>
                <a:ea typeface="Kanit" pitchFamily="34" charset="-122"/>
                <a:cs typeface="Kanit" pitchFamily="34" charset="-120"/>
              </a:rPr>
              <a:t>Aumentos de los precios de las materias primas</a:t>
            </a:r>
            <a:endParaRPr lang="en-US" sz="3350" dirty="0"/>
          </a:p>
        </p:txBody>
      </p:sp>
      <p:pic>
        <p:nvPicPr>
          <p:cNvPr id="4" name="Image 1" descr="preencoded.png">    </p:cNvPr>
          <p:cNvPicPr>
            <a:picLocks noChangeAspect="1"/>
          </p:cNvPicPr>
          <p:nvPr/>
        </p:nvPicPr>
        <p:blipFill>
          <a:blip r:embed="rId2"/>
          <a:stretch>
            <a:fillRect/>
          </a:stretch>
        </p:blipFill>
        <p:spPr>
          <a:xfrm>
            <a:off x="637342" y="1844993"/>
            <a:ext cx="455176" cy="455176"/>
          </a:xfrm>
          <a:prstGeom prst="rect">
            <a:avLst/>
          </a:prstGeom>
        </p:spPr>
      </p:pic>
      <p:sp>
        <p:nvSpPr>
          <p:cNvPr id="5" name="Text 1"/>
          <p:cNvSpPr/>
          <p:nvPr/>
        </p:nvSpPr>
        <p:spPr>
          <a:xfrm>
            <a:off x="637342" y="2482215"/>
            <a:ext cx="2142530" cy="267891"/>
          </a:xfrm>
          <a:prstGeom prst="rect">
            <a:avLst/>
          </a:prstGeom>
          <a:noFill/>
          <a:ln/>
        </p:spPr>
        <p:txBody>
          <a:bodyPr wrap="none" lIns="0" tIns="0" rIns="0" bIns="0" rtlCol="0" anchor="t"/>
          <a:lstStyle/>
          <a:p>
            <a:pPr algn="l" indent="0" marL="0">
              <a:lnSpc>
                <a:spcPts val="2100"/>
              </a:lnSpc>
              <a:buNone/>
            </a:pPr>
            <a:r>
              <a:rPr lang="en-US" sz="1650" dirty="0">
                <a:solidFill>
                  <a:srgbClr val="D9E1FF"/>
                </a:solidFill>
                <a:latin typeface="Kanit" pitchFamily="34" charset="0"/>
                <a:ea typeface="Kanit" pitchFamily="34" charset="-122"/>
                <a:cs typeface="Kanit" pitchFamily="34" charset="-120"/>
              </a:rPr>
              <a:t>Energía</a:t>
            </a:r>
            <a:endParaRPr lang="en-US" sz="1650" dirty="0"/>
          </a:p>
        </p:txBody>
      </p:sp>
      <p:sp>
        <p:nvSpPr>
          <p:cNvPr id="6" name="Text 2"/>
          <p:cNvSpPr/>
          <p:nvPr/>
        </p:nvSpPr>
        <p:spPr>
          <a:xfrm>
            <a:off x="637342" y="2859286"/>
            <a:ext cx="7869317" cy="582930"/>
          </a:xfrm>
          <a:prstGeom prst="rect">
            <a:avLst/>
          </a:prstGeom>
          <a:noFill/>
          <a:ln/>
        </p:spPr>
        <p:txBody>
          <a:bodyPr wrap="square" lIns="0" tIns="0" rIns="0" bIns="0" rtlCol="0" anchor="t"/>
          <a:lstStyle/>
          <a:p>
            <a:pPr algn="l" indent="0" marL="0">
              <a:lnSpc>
                <a:spcPts val="2250"/>
              </a:lnSpc>
              <a:buNone/>
            </a:pPr>
            <a:r>
              <a:rPr lang="en-US" sz="1400" dirty="0">
                <a:solidFill>
                  <a:srgbClr val="D9E1FF"/>
                </a:solidFill>
                <a:latin typeface="Martel Sans Light" pitchFamily="34" charset="0"/>
                <a:ea typeface="Martel Sans Light" pitchFamily="34" charset="-122"/>
                <a:cs typeface="Martel Sans Light" pitchFamily="34" charset="-120"/>
              </a:rPr>
              <a:t>Incrementos en los precios del petróleo y otros combustibles elevan los costos de producción.</a:t>
            </a:r>
            <a:endParaRPr lang="en-US" sz="1400" dirty="0"/>
          </a:p>
        </p:txBody>
      </p:sp>
      <p:pic>
        <p:nvPicPr>
          <p:cNvPr id="7" name="Image 2" descr="preencoded.png">    </p:cNvPr>
          <p:cNvPicPr>
            <a:picLocks noChangeAspect="1"/>
          </p:cNvPicPr>
          <p:nvPr/>
        </p:nvPicPr>
        <p:blipFill>
          <a:blip r:embed="rId3"/>
          <a:stretch>
            <a:fillRect/>
          </a:stretch>
        </p:blipFill>
        <p:spPr>
          <a:xfrm>
            <a:off x="637342" y="3988475"/>
            <a:ext cx="455176" cy="455176"/>
          </a:xfrm>
          <a:prstGeom prst="rect">
            <a:avLst/>
          </a:prstGeom>
        </p:spPr>
      </p:pic>
      <p:sp>
        <p:nvSpPr>
          <p:cNvPr id="8" name="Text 3"/>
          <p:cNvSpPr/>
          <p:nvPr/>
        </p:nvSpPr>
        <p:spPr>
          <a:xfrm>
            <a:off x="637342" y="4625697"/>
            <a:ext cx="2142530" cy="267891"/>
          </a:xfrm>
          <a:prstGeom prst="rect">
            <a:avLst/>
          </a:prstGeom>
          <a:noFill/>
          <a:ln/>
        </p:spPr>
        <p:txBody>
          <a:bodyPr wrap="none" lIns="0" tIns="0" rIns="0" bIns="0" rtlCol="0" anchor="t"/>
          <a:lstStyle/>
          <a:p>
            <a:pPr algn="l" indent="0" marL="0">
              <a:lnSpc>
                <a:spcPts val="2100"/>
              </a:lnSpc>
              <a:buNone/>
            </a:pPr>
            <a:r>
              <a:rPr lang="en-US" sz="1650" dirty="0">
                <a:solidFill>
                  <a:srgbClr val="D9E1FF"/>
                </a:solidFill>
                <a:latin typeface="Kanit" pitchFamily="34" charset="0"/>
                <a:ea typeface="Kanit" pitchFamily="34" charset="-122"/>
                <a:cs typeface="Kanit" pitchFamily="34" charset="-120"/>
              </a:rPr>
              <a:t>Alimentos</a:t>
            </a:r>
            <a:endParaRPr lang="en-US" sz="1650" dirty="0"/>
          </a:p>
        </p:txBody>
      </p:sp>
      <p:sp>
        <p:nvSpPr>
          <p:cNvPr id="9" name="Text 4"/>
          <p:cNvSpPr/>
          <p:nvPr/>
        </p:nvSpPr>
        <p:spPr>
          <a:xfrm>
            <a:off x="637342" y="5002768"/>
            <a:ext cx="7869317" cy="582930"/>
          </a:xfrm>
          <a:prstGeom prst="rect">
            <a:avLst/>
          </a:prstGeom>
          <a:noFill/>
          <a:ln/>
        </p:spPr>
        <p:txBody>
          <a:bodyPr wrap="square" lIns="0" tIns="0" rIns="0" bIns="0" rtlCol="0" anchor="t"/>
          <a:lstStyle/>
          <a:p>
            <a:pPr algn="l" indent="0" marL="0">
              <a:lnSpc>
                <a:spcPts val="2250"/>
              </a:lnSpc>
              <a:buNone/>
            </a:pPr>
            <a:r>
              <a:rPr lang="en-US" sz="1400" dirty="0">
                <a:solidFill>
                  <a:srgbClr val="D9E1FF"/>
                </a:solidFill>
                <a:latin typeface="Martel Sans Light" pitchFamily="34" charset="0"/>
                <a:ea typeface="Martel Sans Light" pitchFamily="34" charset="-122"/>
                <a:cs typeface="Martel Sans Light" pitchFamily="34" charset="-120"/>
              </a:rPr>
              <a:t>Alzas en los precios de granos, carnes y otros alimentos se trasladan a la inflación de los productos finales.</a:t>
            </a:r>
            <a:endParaRPr lang="en-US" sz="1400" dirty="0"/>
          </a:p>
        </p:txBody>
      </p:sp>
      <p:pic>
        <p:nvPicPr>
          <p:cNvPr id="10" name="Image 3" descr="preencoded.png">    </p:cNvPr>
          <p:cNvPicPr>
            <a:picLocks noChangeAspect="1"/>
          </p:cNvPicPr>
          <p:nvPr/>
        </p:nvPicPr>
        <p:blipFill>
          <a:blip r:embed="rId4"/>
          <a:stretch>
            <a:fillRect/>
          </a:stretch>
        </p:blipFill>
        <p:spPr>
          <a:xfrm>
            <a:off x="637342" y="6131957"/>
            <a:ext cx="455176" cy="455176"/>
          </a:xfrm>
          <a:prstGeom prst="rect">
            <a:avLst/>
          </a:prstGeom>
        </p:spPr>
      </p:pic>
      <p:sp>
        <p:nvSpPr>
          <p:cNvPr id="11" name="Text 5"/>
          <p:cNvSpPr/>
          <p:nvPr/>
        </p:nvSpPr>
        <p:spPr>
          <a:xfrm>
            <a:off x="637342" y="6769179"/>
            <a:ext cx="2142530" cy="267891"/>
          </a:xfrm>
          <a:prstGeom prst="rect">
            <a:avLst/>
          </a:prstGeom>
          <a:noFill/>
          <a:ln/>
        </p:spPr>
        <p:txBody>
          <a:bodyPr wrap="none" lIns="0" tIns="0" rIns="0" bIns="0" rtlCol="0" anchor="t"/>
          <a:lstStyle/>
          <a:p>
            <a:pPr algn="l" indent="0" marL="0">
              <a:lnSpc>
                <a:spcPts val="2100"/>
              </a:lnSpc>
              <a:buNone/>
            </a:pPr>
            <a:r>
              <a:rPr lang="en-US" sz="1650" dirty="0">
                <a:solidFill>
                  <a:srgbClr val="D9E1FF"/>
                </a:solidFill>
                <a:latin typeface="Kanit" pitchFamily="34" charset="0"/>
                <a:ea typeface="Kanit" pitchFamily="34" charset="-122"/>
                <a:cs typeface="Kanit" pitchFamily="34" charset="-120"/>
              </a:rPr>
              <a:t>Insumos industriales</a:t>
            </a:r>
            <a:endParaRPr lang="en-US" sz="1650" dirty="0"/>
          </a:p>
        </p:txBody>
      </p:sp>
      <p:sp>
        <p:nvSpPr>
          <p:cNvPr id="12" name="Text 6"/>
          <p:cNvSpPr/>
          <p:nvPr/>
        </p:nvSpPr>
        <p:spPr>
          <a:xfrm>
            <a:off x="637342" y="7146250"/>
            <a:ext cx="7869317" cy="582930"/>
          </a:xfrm>
          <a:prstGeom prst="rect">
            <a:avLst/>
          </a:prstGeom>
          <a:noFill/>
          <a:ln/>
        </p:spPr>
        <p:txBody>
          <a:bodyPr wrap="square" lIns="0" tIns="0" rIns="0" bIns="0" rtlCol="0" anchor="t"/>
          <a:lstStyle/>
          <a:p>
            <a:pPr algn="l" indent="0" marL="0">
              <a:lnSpc>
                <a:spcPts val="2250"/>
              </a:lnSpc>
              <a:buNone/>
            </a:pPr>
            <a:r>
              <a:rPr lang="en-US" sz="1400" dirty="0">
                <a:solidFill>
                  <a:srgbClr val="D9E1FF"/>
                </a:solidFill>
                <a:latin typeface="Martel Sans Light" pitchFamily="34" charset="0"/>
                <a:ea typeface="Martel Sans Light" pitchFamily="34" charset="-122"/>
                <a:cs typeface="Martel Sans Light" pitchFamily="34" charset="-120"/>
              </a:rPr>
              <a:t>Incrementos en materias primas como metales y químicos aumentan los costos de fabricación.</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830342"/>
            <a:ext cx="7468553" cy="1408033"/>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Kanit" pitchFamily="34" charset="0"/>
                <a:ea typeface="Kanit" pitchFamily="34" charset="-122"/>
                <a:cs typeface="Kanit" pitchFamily="34" charset="-120"/>
              </a:rPr>
              <a:t>Conclusión y recomendaciones</a:t>
            </a:r>
            <a:endParaRPr lang="en-US" sz="4400" dirty="0"/>
          </a:p>
        </p:txBody>
      </p:sp>
      <p:sp>
        <p:nvSpPr>
          <p:cNvPr id="4" name="Shape 1"/>
          <p:cNvSpPr/>
          <p:nvPr/>
        </p:nvSpPr>
        <p:spPr>
          <a:xfrm>
            <a:off x="837724" y="2866549"/>
            <a:ext cx="538520" cy="538520"/>
          </a:xfrm>
          <a:prstGeom prst="roundRect">
            <a:avLst>
              <a:gd name="adj" fmla="val 6668"/>
            </a:avLst>
          </a:prstGeom>
          <a:solidFill>
            <a:srgbClr val="2F2B54"/>
          </a:solidFill>
          <a:ln/>
        </p:spPr>
      </p:sp>
      <p:sp>
        <p:nvSpPr>
          <p:cNvPr id="5" name="Text 2"/>
          <p:cNvSpPr/>
          <p:nvPr/>
        </p:nvSpPr>
        <p:spPr>
          <a:xfrm>
            <a:off x="1052989" y="2966799"/>
            <a:ext cx="107871" cy="337899"/>
          </a:xfrm>
          <a:prstGeom prst="rect">
            <a:avLst/>
          </a:prstGeom>
          <a:noFill/>
          <a:ln/>
        </p:spPr>
        <p:txBody>
          <a:bodyPr wrap="none" lIns="0" tIns="0" rIns="0" bIns="0" rtlCol="0" anchor="t"/>
          <a:lstStyle/>
          <a:p>
            <a:pPr algn="ctr" indent="0" marL="0">
              <a:lnSpc>
                <a:spcPts val="2650"/>
              </a:lnSpc>
              <a:buNone/>
            </a:pPr>
            <a:r>
              <a:rPr lang="en-US" sz="2650" dirty="0">
                <a:solidFill>
                  <a:srgbClr val="D9E1FF"/>
                </a:solidFill>
                <a:latin typeface="Kanit" pitchFamily="34" charset="0"/>
                <a:ea typeface="Kanit" pitchFamily="34" charset="-122"/>
                <a:cs typeface="Kanit" pitchFamily="34" charset="-120"/>
              </a:rPr>
              <a:t>1</a:t>
            </a:r>
            <a:endParaRPr lang="en-US" sz="2650" dirty="0"/>
          </a:p>
        </p:txBody>
      </p:sp>
      <p:sp>
        <p:nvSpPr>
          <p:cNvPr id="6" name="Text 3"/>
          <p:cNvSpPr/>
          <p:nvPr/>
        </p:nvSpPr>
        <p:spPr>
          <a:xfrm>
            <a:off x="1615559" y="2866549"/>
            <a:ext cx="2816185" cy="351949"/>
          </a:xfrm>
          <a:prstGeom prst="rect">
            <a:avLst/>
          </a:prstGeom>
          <a:noFill/>
          <a:ln/>
        </p:spPr>
        <p:txBody>
          <a:bodyPr wrap="none" lIns="0" tIns="0" rIns="0" bIns="0" rtlCol="0" anchor="t"/>
          <a:lstStyle/>
          <a:p>
            <a:pPr indent="0" marL="0">
              <a:lnSpc>
                <a:spcPts val="2750"/>
              </a:lnSpc>
              <a:buNone/>
            </a:pPr>
            <a:r>
              <a:rPr lang="en-US" sz="2200" dirty="0">
                <a:solidFill>
                  <a:srgbClr val="D9E1FF"/>
                </a:solidFill>
                <a:latin typeface="Kanit" pitchFamily="34" charset="0"/>
                <a:ea typeface="Kanit" pitchFamily="34" charset="-122"/>
                <a:cs typeface="Kanit" pitchFamily="34" charset="-120"/>
              </a:rPr>
              <a:t>Análisis integral</a:t>
            </a:r>
            <a:endParaRPr lang="en-US" sz="2200" dirty="0"/>
          </a:p>
        </p:txBody>
      </p:sp>
      <p:sp>
        <p:nvSpPr>
          <p:cNvPr id="7" name="Text 4"/>
          <p:cNvSpPr/>
          <p:nvPr/>
        </p:nvSpPr>
        <p:spPr>
          <a:xfrm>
            <a:off x="1615559" y="3362087"/>
            <a:ext cx="2836783" cy="1915120"/>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Es importante entender los factores de demanda y costos para diseñar políticas efectivas contra la inflación.</a:t>
            </a:r>
            <a:endParaRPr lang="en-US" sz="1850" dirty="0"/>
          </a:p>
        </p:txBody>
      </p:sp>
      <p:sp>
        <p:nvSpPr>
          <p:cNvPr id="8" name="Shape 5"/>
          <p:cNvSpPr/>
          <p:nvPr/>
        </p:nvSpPr>
        <p:spPr>
          <a:xfrm>
            <a:off x="4691658" y="2866549"/>
            <a:ext cx="538520" cy="538520"/>
          </a:xfrm>
          <a:prstGeom prst="roundRect">
            <a:avLst>
              <a:gd name="adj" fmla="val 6668"/>
            </a:avLst>
          </a:prstGeom>
          <a:solidFill>
            <a:srgbClr val="2F2B54"/>
          </a:solidFill>
          <a:ln/>
        </p:spPr>
      </p:sp>
      <p:sp>
        <p:nvSpPr>
          <p:cNvPr id="9" name="Text 6"/>
          <p:cNvSpPr/>
          <p:nvPr/>
        </p:nvSpPr>
        <p:spPr>
          <a:xfrm>
            <a:off x="4874895" y="2966799"/>
            <a:ext cx="172045" cy="337899"/>
          </a:xfrm>
          <a:prstGeom prst="rect">
            <a:avLst/>
          </a:prstGeom>
          <a:noFill/>
          <a:ln/>
        </p:spPr>
        <p:txBody>
          <a:bodyPr wrap="none" lIns="0" tIns="0" rIns="0" bIns="0" rtlCol="0" anchor="t"/>
          <a:lstStyle/>
          <a:p>
            <a:pPr algn="ctr" indent="0" marL="0">
              <a:lnSpc>
                <a:spcPts val="2650"/>
              </a:lnSpc>
              <a:buNone/>
            </a:pPr>
            <a:r>
              <a:rPr lang="en-US" sz="2650" dirty="0">
                <a:solidFill>
                  <a:srgbClr val="D9E1FF"/>
                </a:solidFill>
                <a:latin typeface="Kanit" pitchFamily="34" charset="0"/>
                <a:ea typeface="Kanit" pitchFamily="34" charset="-122"/>
                <a:cs typeface="Kanit" pitchFamily="34" charset="-120"/>
              </a:rPr>
              <a:t>2</a:t>
            </a:r>
            <a:endParaRPr lang="en-US" sz="2650" dirty="0"/>
          </a:p>
        </p:txBody>
      </p:sp>
      <p:sp>
        <p:nvSpPr>
          <p:cNvPr id="10" name="Text 7"/>
          <p:cNvSpPr/>
          <p:nvPr/>
        </p:nvSpPr>
        <p:spPr>
          <a:xfrm>
            <a:off x="5469493" y="2866549"/>
            <a:ext cx="2836783" cy="703898"/>
          </a:xfrm>
          <a:prstGeom prst="rect">
            <a:avLst/>
          </a:prstGeom>
          <a:noFill/>
          <a:ln/>
        </p:spPr>
        <p:txBody>
          <a:bodyPr wrap="square" lIns="0" tIns="0" rIns="0" bIns="0" rtlCol="0" anchor="t"/>
          <a:lstStyle/>
          <a:p>
            <a:pPr indent="0" marL="0">
              <a:lnSpc>
                <a:spcPts val="2750"/>
              </a:lnSpc>
              <a:buNone/>
            </a:pPr>
            <a:r>
              <a:rPr lang="en-US" sz="2200" dirty="0">
                <a:solidFill>
                  <a:srgbClr val="D9E1FF"/>
                </a:solidFill>
                <a:latin typeface="Kanit" pitchFamily="34" charset="0"/>
                <a:ea typeface="Kanit" pitchFamily="34" charset="-122"/>
                <a:cs typeface="Kanit" pitchFamily="34" charset="-120"/>
              </a:rPr>
              <a:t>Coordinación de políticas</a:t>
            </a:r>
            <a:endParaRPr lang="en-US" sz="2200" dirty="0"/>
          </a:p>
        </p:txBody>
      </p:sp>
      <p:sp>
        <p:nvSpPr>
          <p:cNvPr id="11" name="Text 8"/>
          <p:cNvSpPr/>
          <p:nvPr/>
        </p:nvSpPr>
        <p:spPr>
          <a:xfrm>
            <a:off x="5469493" y="3714036"/>
            <a:ext cx="2836783" cy="1915120"/>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Se requiere una estrategia coordinada de política monetaria, fiscal y de ingresos para controlar la inflación.</a:t>
            </a:r>
            <a:endParaRPr lang="en-US" sz="1850" dirty="0"/>
          </a:p>
        </p:txBody>
      </p:sp>
      <p:sp>
        <p:nvSpPr>
          <p:cNvPr id="12" name="Shape 9"/>
          <p:cNvSpPr/>
          <p:nvPr/>
        </p:nvSpPr>
        <p:spPr>
          <a:xfrm>
            <a:off x="837724" y="6137672"/>
            <a:ext cx="538520" cy="538520"/>
          </a:xfrm>
          <a:prstGeom prst="roundRect">
            <a:avLst>
              <a:gd name="adj" fmla="val 6668"/>
            </a:avLst>
          </a:prstGeom>
          <a:solidFill>
            <a:srgbClr val="2F2B54"/>
          </a:solidFill>
          <a:ln/>
        </p:spPr>
      </p:sp>
      <p:sp>
        <p:nvSpPr>
          <p:cNvPr id="13" name="Text 10"/>
          <p:cNvSpPr/>
          <p:nvPr/>
        </p:nvSpPr>
        <p:spPr>
          <a:xfrm>
            <a:off x="1019294" y="6237923"/>
            <a:ext cx="175379" cy="337899"/>
          </a:xfrm>
          <a:prstGeom prst="rect">
            <a:avLst/>
          </a:prstGeom>
          <a:noFill/>
          <a:ln/>
        </p:spPr>
        <p:txBody>
          <a:bodyPr wrap="none" lIns="0" tIns="0" rIns="0" bIns="0" rtlCol="0" anchor="t"/>
          <a:lstStyle/>
          <a:p>
            <a:pPr algn="ctr" indent="0" marL="0">
              <a:lnSpc>
                <a:spcPts val="2650"/>
              </a:lnSpc>
              <a:buNone/>
            </a:pPr>
            <a:r>
              <a:rPr lang="en-US" sz="2650" dirty="0">
                <a:solidFill>
                  <a:srgbClr val="D9E1FF"/>
                </a:solidFill>
                <a:latin typeface="Kanit" pitchFamily="34" charset="0"/>
                <a:ea typeface="Kanit" pitchFamily="34" charset="-122"/>
                <a:cs typeface="Kanit" pitchFamily="34" charset="-120"/>
              </a:rPr>
              <a:t>3</a:t>
            </a:r>
            <a:endParaRPr lang="en-US" sz="2650" dirty="0"/>
          </a:p>
        </p:txBody>
      </p:sp>
      <p:sp>
        <p:nvSpPr>
          <p:cNvPr id="14" name="Text 11"/>
          <p:cNvSpPr/>
          <p:nvPr/>
        </p:nvSpPr>
        <p:spPr>
          <a:xfrm>
            <a:off x="1615559" y="6137672"/>
            <a:ext cx="3341608" cy="351949"/>
          </a:xfrm>
          <a:prstGeom prst="rect">
            <a:avLst/>
          </a:prstGeom>
          <a:noFill/>
          <a:ln/>
        </p:spPr>
        <p:txBody>
          <a:bodyPr wrap="none" lIns="0" tIns="0" rIns="0" bIns="0" rtlCol="0" anchor="t"/>
          <a:lstStyle/>
          <a:p>
            <a:pPr indent="0" marL="0">
              <a:lnSpc>
                <a:spcPts val="2750"/>
              </a:lnSpc>
              <a:buNone/>
            </a:pPr>
            <a:r>
              <a:rPr lang="en-US" sz="2200" dirty="0">
                <a:solidFill>
                  <a:srgbClr val="D9E1FF"/>
                </a:solidFill>
                <a:latin typeface="Kanit" pitchFamily="34" charset="0"/>
                <a:ea typeface="Kanit" pitchFamily="34" charset="-122"/>
                <a:cs typeface="Kanit" pitchFamily="34" charset="-120"/>
              </a:rPr>
              <a:t>Fomentar la productividad</a:t>
            </a:r>
            <a:endParaRPr lang="en-US" sz="2200" dirty="0"/>
          </a:p>
        </p:txBody>
      </p:sp>
      <p:sp>
        <p:nvSpPr>
          <p:cNvPr id="15" name="Text 12"/>
          <p:cNvSpPr/>
          <p:nvPr/>
        </p:nvSpPr>
        <p:spPr>
          <a:xfrm>
            <a:off x="1615559" y="6633210"/>
            <a:ext cx="6690717" cy="766048"/>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Impulsar la innovación y la eficiencia productiva ayudaría a contener los aumentos de costos.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2024-11-04T13:23:07Z</dcterms:created>
  <dcterms:modified xsi:type="dcterms:W3CDTF">2024-11-04T13:23:07Z</dcterms:modified>
</cp:coreProperties>
</file>